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5"/>
  </p:notesMasterIdLst>
  <p:handoutMasterIdLst>
    <p:handoutMasterId r:id="rId46"/>
  </p:handoutMasterIdLst>
  <p:sldIdLst>
    <p:sldId id="261" r:id="rId2"/>
    <p:sldId id="279" r:id="rId3"/>
    <p:sldId id="280" r:id="rId4"/>
    <p:sldId id="281" r:id="rId5"/>
    <p:sldId id="282" r:id="rId6"/>
    <p:sldId id="283" r:id="rId7"/>
    <p:sldId id="284" r:id="rId8"/>
    <p:sldId id="285" r:id="rId9"/>
    <p:sldId id="319" r:id="rId10"/>
    <p:sldId id="286" r:id="rId11"/>
    <p:sldId id="320"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7" r:id="rId32"/>
    <p:sldId id="308" r:id="rId33"/>
    <p:sldId id="309" r:id="rId34"/>
    <p:sldId id="310" r:id="rId35"/>
    <p:sldId id="311" r:id="rId36"/>
    <p:sldId id="312" r:id="rId37"/>
    <p:sldId id="313" r:id="rId38"/>
    <p:sldId id="314" r:id="rId39"/>
    <p:sldId id="315" r:id="rId40"/>
    <p:sldId id="316" r:id="rId41"/>
    <p:sldId id="317" r:id="rId42"/>
    <p:sldId id="278" r:id="rId43"/>
    <p:sldId id="318" r:id="rId44"/>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1" autoAdjust="0"/>
  </p:normalViewPr>
  <p:slideViewPr>
    <p:cSldViewPr snapToGrid="0" snapToObjects="1">
      <p:cViewPr varScale="1">
        <p:scale>
          <a:sx n="133" d="100"/>
          <a:sy n="133" d="100"/>
        </p:scale>
        <p:origin x="588" y="120"/>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21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29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practices that you can focus your efforts</a:t>
            </a:r>
            <a:r>
              <a:rPr lang="en-US" baseline="0" dirty="0" smtClean="0"/>
              <a:t> toward in order to improve the software that you write. I’s never have time to stand up here and tell you about all of them. I’m just going to talk about 3. The first one is one that I’m sure that you’re either trying, have tried, or are doing. </a:t>
            </a:r>
            <a:br>
              <a:rPr lang="en-US" baseline="0" dirty="0" smtClean="0"/>
            </a:br>
            <a:r>
              <a:rPr lang="en-US" baseline="0" dirty="0" smtClean="0"/>
              <a:t>Who in this room has dabbled in automated testing?</a:t>
            </a:r>
            <a:br>
              <a:rPr lang="en-US" baseline="0" dirty="0" smtClean="0"/>
            </a:br>
            <a:r>
              <a:rPr lang="en-US" baseline="0" dirty="0" smtClean="0"/>
              <a:t>Who has done automated testing on a project?</a:t>
            </a:r>
          </a:p>
          <a:p>
            <a:r>
              <a:rPr lang="en-US" baseline="0" dirty="0" smtClean="0"/>
              <a:t>Who here is able to (or required) to use automated testing at work?</a:t>
            </a:r>
          </a:p>
          <a:p>
            <a:r>
              <a:rPr lang="en-US" dirty="0" smtClean="0"/>
              <a:t>Who here is able to unit, integration, UI, etc. etc. all of their code on </a:t>
            </a:r>
            <a:r>
              <a:rPr lang="en-US" smtClean="0"/>
              <a:t>their projects?</a:t>
            </a:r>
            <a:endParaRPr lang="en-US"/>
          </a:p>
        </p:txBody>
      </p:sp>
      <p:sp>
        <p:nvSpPr>
          <p:cNvPr id="4" name="Slide Number Placeholder 3"/>
          <p:cNvSpPr>
            <a:spLocks noGrp="1"/>
          </p:cNvSpPr>
          <p:nvPr>
            <p:ph type="sldNum" sz="quarter" idx="10"/>
          </p:nvPr>
        </p:nvSpPr>
        <p:spPr/>
        <p:txBody>
          <a:bodyPr/>
          <a:lstStyle/>
          <a:p>
            <a:pPr>
              <a:defRPr/>
            </a:pPr>
            <a:fld id="{AF3C5D80-4C34-4466-A642-ADC5952F28FC}" type="slidenum">
              <a:rPr lang="en-US" smtClean="0"/>
              <a:pPr>
                <a:defRPr/>
              </a:pPr>
              <a:t>2</a:t>
            </a:fld>
            <a:endParaRPr lang="en-US"/>
          </a:p>
        </p:txBody>
      </p:sp>
    </p:spTree>
    <p:extLst>
      <p:ext uri="{BB962C8B-B14F-4D97-AF65-F5344CB8AC3E}">
        <p14:creationId xmlns:p14="http://schemas.microsoft.com/office/powerpoint/2010/main" val="249407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41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1/5/2015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1/5/2015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1/5/2015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1/5/2015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1/5/2015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1/5/2015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1/5/2015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 @</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5833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smtClean="0">
                <a:latin typeface="News Gothic Com Thin" panose="020B0204030503020204" pitchFamily="34" charset="0"/>
                <a:cs typeface="News Gothic Com Thin" panose="020B0204030503020204" pitchFamily="34" charset="0"/>
              </a:rPr>
              <a:t>Arrange</a:t>
            </a:r>
          </a:p>
          <a:p>
            <a:pPr lvl="1"/>
            <a:r>
              <a:rPr lang="en-US" smtClean="0">
                <a:latin typeface="News Gothic Com Thin" panose="020B0204030503020204" pitchFamily="34" charset="0"/>
                <a:cs typeface="News Gothic Com Thin" panose="020B0204030503020204" pitchFamily="34" charset="0"/>
              </a:rPr>
              <a:t>Set up the test’s initial state</a:t>
            </a:r>
          </a:p>
          <a:p>
            <a:r>
              <a:rPr lang="en-US" smtClean="0">
                <a:latin typeface="News Gothic Com Thin" panose="020B0204030503020204" pitchFamily="34" charset="0"/>
                <a:cs typeface="News Gothic Com Thin" panose="020B0204030503020204" pitchFamily="34" charset="0"/>
              </a:rPr>
              <a:t>Act</a:t>
            </a:r>
          </a:p>
          <a:p>
            <a:pPr lvl="1"/>
            <a:r>
              <a:rPr lang="en-US" smtClean="0">
                <a:latin typeface="News Gothic Com Thin" panose="020B0204030503020204" pitchFamily="34" charset="0"/>
                <a:cs typeface="News Gothic Com Thin" panose="020B0204030503020204" pitchFamily="34" charset="0"/>
              </a:rPr>
              <a:t>Perform the action you wish to test</a:t>
            </a:r>
          </a:p>
          <a:p>
            <a:r>
              <a:rPr lang="en-US" smtClean="0">
                <a:latin typeface="News Gothic Com Thin" panose="020B0204030503020204" pitchFamily="34" charset="0"/>
                <a:cs typeface="News Gothic Com Thin" panose="020B0204030503020204" pitchFamily="34" charset="0"/>
              </a:rPr>
              <a:t>Assert</a:t>
            </a:r>
          </a:p>
          <a:p>
            <a:pPr lvl="1"/>
            <a:r>
              <a:rPr lang="en-US"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0354" name="TextBox 1"/>
          <p:cNvSpPr txBox="1">
            <a:spLocks noChangeArrowheads="1"/>
          </p:cNvSpPr>
          <p:nvPr/>
        </p:nvSpPr>
        <p:spPr bwMode="auto">
          <a:xfrm>
            <a:off x="5192714" y="4344592"/>
            <a:ext cx="280828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http://www.flickr.com/photos/menlopics/3928250043/</a:t>
            </a:r>
          </a:p>
        </p:txBody>
      </p:sp>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sp>
        <p:nvSpPr>
          <p:cNvPr id="101378" name="Content Placeholder 1"/>
          <p:cNvSpPr>
            <a:spLocks noGrp="1"/>
          </p:cNvSpPr>
          <p:nvPr>
            <p:ph type="body" idx="1"/>
          </p:nvPr>
        </p:nvSpPr>
        <p:spPr/>
        <p:txBody>
          <a:bodyPr/>
          <a:lstStyle/>
          <a:p>
            <a:endParaRPr lang="en-US" smtClean="0">
              <a:latin typeface="News Gothic Com Thin" panose="020B0204030503020204" pitchFamily="34" charset="0"/>
              <a:cs typeface="News Gothic Com Thin" panose="020B0204030503020204" pitchFamily="34" charset="0"/>
            </a:endParaRP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649016"/>
            <a:ext cx="6624637" cy="3144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10941"/>
            <a:ext cx="6769100" cy="3370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972866"/>
            <a:ext cx="6596063" cy="3289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1810941"/>
            <a:ext cx="5151437" cy="3417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6" descr="C:\Dev\SteveSmith\Introduction to Pair Programming\doc\Images\315466291_8889dc21c7_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9" y="1756172"/>
            <a:ext cx="6804025" cy="353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 descr="C:\Dev\SteveSmith\Introduction to Pair Programming\doc\Images\3928250043_a0d22c9c44_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4" y="1864519"/>
            <a:ext cx="6192837" cy="3484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is too slow”</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dirty="0" smtClean="0">
                <a:latin typeface="News Gothic Com Thin" panose="020B0204030503020204" pitchFamily="34" charset="0"/>
                <a:cs typeface="News Gothic Com Thin" panose="020B0204030503020204" pitchFamily="34" charset="0"/>
              </a:rPr>
              <a:t>Not mentoring, but two developers working together as equals</a:t>
            </a:r>
          </a:p>
          <a:p>
            <a:pPr lvl="1"/>
            <a:r>
              <a:rPr lang="en-US" dirty="0" smtClean="0">
                <a:latin typeface="News Gothic Com Thin" panose="020B0204030503020204" pitchFamily="34" charset="0"/>
                <a:cs typeface="News Gothic Com Thin" panose="020B0204030503020204" pitchFamily="34" charset="0"/>
              </a:rPr>
              <a:t>Of course,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Tests are useless when not run</a:t>
            </a:r>
          </a:p>
          <a:p>
            <a:r>
              <a:rPr lang="en-US" sz="2400" dirty="0" smtClean="0">
                <a:latin typeface="News Gothic Com Thin" panose="020B0204030503020204" pitchFamily="34" charset="0"/>
                <a:cs typeface="News Gothic Com Thin" panose="020B0204030503020204" pitchFamily="34" charset="0"/>
              </a:rPr>
              <a:t>Manual tests are likely to be skipped</a:t>
            </a:r>
          </a:p>
          <a:p>
            <a:r>
              <a:rPr lang="en-US" sz="2400" dirty="0" smtClean="0">
                <a:latin typeface="News Gothic Com Thin" panose="020B0204030503020204" pitchFamily="34" charset="0"/>
                <a:cs typeface="News Gothic Com Thin" panose="020B0204030503020204" pitchFamily="34" charset="0"/>
              </a:rPr>
              <a:t>Run automated tests constantly</a:t>
            </a:r>
          </a:p>
          <a:p>
            <a:r>
              <a:rPr lang="en-US" sz="2400" dirty="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Mundane </a:t>
            </a:r>
            <a:r>
              <a:rPr lang="en-US" sz="2400" dirty="0" smtClean="0">
                <a:latin typeface="News Gothic Com Thin" panose="020B0204030503020204" pitchFamily="34" charset="0"/>
                <a:cs typeface="News Gothic Com Thin" panose="020B0204030503020204" pitchFamily="34" charset="0"/>
              </a:rPr>
              <a:t>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dirty="0" smtClean="0">
                <a:latin typeface="News Gothic Com Thin" panose="020B0204030503020204" pitchFamily="34" charset="0"/>
                <a:cs typeface="News Gothic Com Thin" panose="020B0204030503020204" pitchFamily="34" charset="0"/>
              </a:rPr>
              <a:t>When you’re sick!</a:t>
            </a:r>
          </a:p>
          <a:p>
            <a:pPr lvl="1"/>
            <a:r>
              <a:rPr lang="en-US" sz="2400"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Every so many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one of you gets stuck</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truck 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dirty="0" smtClean="0">
                <a:latin typeface="News Gothic Com Thin" panose="020B0204030503020204" pitchFamily="34" charset="0"/>
                <a:cs typeface="News Gothic Com Thin" panose="020B0204030503020204" pitchFamily="34" charset="0"/>
              </a:rPr>
              <a:t>Unit Tests</a:t>
            </a:r>
          </a:p>
          <a:p>
            <a:r>
              <a:rPr lang="en-US" sz="2400" dirty="0" smtClean="0">
                <a:latin typeface="News Gothic Com Thin" panose="020B0204030503020204" pitchFamily="34" charset="0"/>
                <a:cs typeface="News Gothic Com Thin" panose="020B0204030503020204" pitchFamily="34" charset="0"/>
              </a:rPr>
              <a:t>Integration Tests</a:t>
            </a:r>
          </a:p>
          <a:p>
            <a:r>
              <a:rPr lang="en-US" sz="2400" dirty="0" smtClean="0">
                <a:latin typeface="News Gothic Com Thin" panose="020B0204030503020204" pitchFamily="34" charset="0"/>
                <a:cs typeface="News Gothic Com Thin" panose="020B0204030503020204" pitchFamily="34" charset="0"/>
              </a:rPr>
              <a:t>UI Tests</a:t>
            </a:r>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800" dirty="0" smtClean="0">
                <a:latin typeface="News Gothic Com Thin" panose="020B0204030503020204" pitchFamily="34" charset="0"/>
                <a:cs typeface="News Gothic Com Thin" panose="020B0204030503020204" pitchFamily="34" charset="0"/>
              </a:rPr>
              <a:t>Wait 10 seconds before pointing out every typo</a:t>
            </a:r>
          </a:p>
          <a:p>
            <a:pPr lvl="1"/>
            <a:r>
              <a:rPr lang="en-US" sz="24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endParaRPr lang="en-US" dirty="0"/>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endParaRPr lang="en-US" dirty="0"/>
          </a:p>
          <a:p>
            <a:pPr marL="0" indent="0">
              <a:buNone/>
            </a:pPr>
            <a:r>
              <a:rPr lang="en-US" dirty="0"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UI </a:t>
            </a:r>
            <a:r>
              <a:rPr lang="en-US" dirty="0" smtClean="0">
                <a:latin typeface="News Gothic Com Thin" panose="020B0204030503020204" pitchFamily="34" charset="0"/>
                <a:cs typeface="News Gothic Com Thin" panose="020B0204030503020204" pitchFamily="34" charset="0"/>
              </a:rPr>
              <a:t>Tests</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Verify behavior of entire features</a:t>
            </a:r>
          </a:p>
          <a:p>
            <a:r>
              <a:rPr lang="en-US" sz="2400" dirty="0" smtClean="0">
                <a:latin typeface="News Gothic Com Thin" panose="020B0204030503020204" pitchFamily="34" charset="0"/>
                <a:cs typeface="News Gothic Com Thin" panose="020B0204030503020204" pitchFamily="34" charset="0"/>
              </a:rPr>
              <a:t>Slow, but still </a:t>
            </a:r>
            <a:r>
              <a:rPr lang="en-US" sz="2400" dirty="0" smtClean="0">
                <a:latin typeface="News Gothic Com Thin" panose="020B0204030503020204" pitchFamily="34" charset="0"/>
                <a:cs typeface="News Gothic Com Thin" panose="020B0204030503020204" pitchFamily="34" charset="0"/>
              </a:rPr>
              <a:t>automated</a:t>
            </a:r>
            <a:endParaRPr lang="en-US" sz="2400" dirty="0" smtClean="0">
              <a:latin typeface="News Gothic Com Thin" panose="020B0204030503020204" pitchFamily="34" charset="0"/>
              <a:cs typeface="News Gothic Com Thin" panose="020B0204030503020204" pitchFamily="34" charset="0"/>
            </a:endParaRPr>
          </a:p>
          <a:p>
            <a:r>
              <a:rPr lang="en-US" sz="2400" dirty="0" smtClean="0">
                <a:latin typeface="News Gothic Com Thin" panose="020B0204030503020204" pitchFamily="34" charset="0"/>
                <a:cs typeface="News Gothic Com Thin" panose="020B0204030503020204" pitchFamily="34" charset="0"/>
              </a:rPr>
              <a:t>Should be defined by customer</a:t>
            </a:r>
          </a:p>
          <a:p>
            <a:pPr lvl="1"/>
            <a:r>
              <a:rPr lang="en-US" sz="2000" dirty="0" smtClean="0">
                <a:latin typeface="News Gothic Com Thin" panose="020B0204030503020204" pitchFamily="34" charset="0"/>
                <a:cs typeface="News Gothic Com Thin" panose="020B0204030503020204" pitchFamily="34" charset="0"/>
              </a:rPr>
              <a:t>May even be written by customer</a:t>
            </a:r>
          </a:p>
          <a:p>
            <a:r>
              <a:rPr lang="en-US" sz="2400" dirty="0" smtClean="0">
                <a:latin typeface="News Gothic Com Thin" panose="020B0204030503020204" pitchFamily="34" charset="0"/>
                <a:cs typeface="News Gothic Com Thin" panose="020B0204030503020204" pitchFamily="34" charset="0"/>
              </a:rPr>
              <a:t>Ideally run before every commit</a:t>
            </a:r>
          </a:p>
          <a:p>
            <a:pPr lvl="1"/>
            <a:r>
              <a:rPr lang="en-US" sz="2000" dirty="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test?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2515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751</TotalTime>
  <Words>1296</Words>
  <Application>Microsoft Office PowerPoint</Application>
  <PresentationFormat>On-screen Show (16:9)</PresentationFormat>
  <Paragraphs>249</Paragraphs>
  <Slides>43</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UI Tests</vt:lpstr>
      <vt:lpstr>What should we test?</vt:lpstr>
      <vt:lpstr>Why do we test?</vt:lpstr>
      <vt:lpstr>PowerPoint Presentation</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69</cp:revision>
  <dcterms:created xsi:type="dcterms:W3CDTF">2013-09-03T09:24:59Z</dcterms:created>
  <dcterms:modified xsi:type="dcterms:W3CDTF">2015-01-06T05:01:29Z</dcterms:modified>
</cp:coreProperties>
</file>